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8" r:id="rId2"/>
    <p:sldId id="259" r:id="rId3"/>
    <p:sldId id="340" r:id="rId4"/>
    <p:sldId id="343" r:id="rId5"/>
    <p:sldId id="330" r:id="rId6"/>
    <p:sldId id="314" r:id="rId7"/>
    <p:sldId id="316" r:id="rId8"/>
    <p:sldId id="318" r:id="rId9"/>
    <p:sldId id="319" r:id="rId10"/>
    <p:sldId id="320" r:id="rId11"/>
    <p:sldId id="321" r:id="rId12"/>
    <p:sldId id="322" r:id="rId13"/>
    <p:sldId id="315" r:id="rId14"/>
    <p:sldId id="336" r:id="rId15"/>
    <p:sldId id="341" r:id="rId16"/>
    <p:sldId id="323" r:id="rId17"/>
    <p:sldId id="342" r:id="rId18"/>
    <p:sldId id="324" r:id="rId19"/>
    <p:sldId id="344" r:id="rId20"/>
    <p:sldId id="310" r:id="rId21"/>
    <p:sldId id="337" r:id="rId22"/>
    <p:sldId id="261" r:id="rId23"/>
    <p:sldId id="260" r:id="rId24"/>
    <p:sldId id="31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39"/>
  </p:normalViewPr>
  <p:slideViewPr>
    <p:cSldViewPr snapToGrid="0" snapToObjects="1">
      <p:cViewPr varScale="1">
        <p:scale>
          <a:sx n="111" d="100"/>
          <a:sy n="111" d="100"/>
        </p:scale>
        <p:origin x="240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tif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50C8B6-2B3C-9044-BE6E-2487800FA590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1971B4-6303-3F4A-80ED-64512D3FF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591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27BDC6-3B02-47EA-A92B-8996557DDF1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49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00EC6-DF02-2943-97C7-3CC391458B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221DAA-D6EE-5545-83BB-D72E1E5FE2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69304-E159-F849-B158-24EC8B4E5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9EE9A-EBA9-B04D-9DDC-AAEAA6C80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F1E5A-60E5-EF49-B36F-D4D0A4D9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37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3BB14-B99C-0D4E-BE3C-E7D0E38B3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01E1E9-38BE-A643-AACF-FF1CEFD00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0C2EFD-44A5-B14B-BCD6-2C5081FB2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604D5-909D-164E-9897-37811E70F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EEC0E-972A-FB47-9D55-71951F6C0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090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B810C6-B47C-4248-B8A3-BB2D319F5C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0E5ECE-C571-C84D-BD44-4A962CCE77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33D89-99F9-0A4F-A1FC-E2FF86853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44442-9267-BF4F-AE72-F5031C379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51ADD-B7E6-3A40-BF49-61DEA4ECE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9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F6CD3-841E-3D4F-B62F-71BE6EC4E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F5957-C36E-1D4D-9C85-5D5312777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2A216-692C-CA4F-A8D1-A76F87752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9EBF7-D16A-5148-BC6A-C4AE7EA4C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375EE-E0BC-C749-96A9-14EA58ED0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19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E4A75-2BB6-6D4D-92CF-922ACEDDD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0BD81-023B-D74C-9013-5B375164F4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6468F-44BB-9C4F-A8EC-E2D3D50DE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FB371-5760-3248-A66C-BDF032D24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16354-25C1-C44E-BD09-CFFD4D32E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12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5B7EA-6EBA-6E4C-A740-7F2665550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D8421-BE60-5E45-B25C-330145A0F1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5EB451-ABE9-9F40-8214-32B1E4165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B7AE3-081E-B64A-961A-D5146C2A1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2178FE-0B9B-2F44-BA43-834673001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281E61-84BF-A24C-BBCF-9E8C09914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75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E9F25-221B-4F4B-A9C2-CB47FD77A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6BB67-37DC-7E4C-AB5B-5E38AB2EF4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A1FA8-B406-3B4D-B9BB-39656A5BB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07D5A4-2462-5C49-A80C-994D22A2C1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0C48E8-0E46-4442-9315-B32150CB1D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94C2E7-AA70-654C-B139-C1BA3DE87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228702-D6CC-C846-A39D-524D5CE8C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6174A3-7CE5-1C43-81A7-A72445FCA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97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3503-8381-3646-9ECE-EE7A895A4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657C5A-F6C5-7741-9079-59C9EE803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A7B6A5-8905-F24B-BEBF-0925AF660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64F618-967D-F74A-B272-A1BCA9625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30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12B16F-9604-6A43-AE46-E7D490DAF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E6EB5B-0294-1047-854A-FD1EA6D8C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1B6EE4-67A4-1D47-9D3F-7F7FC0CE7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633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C166F-3A68-DA4F-8BDF-94C706A23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9F132-9EC9-AC4A-A249-20B98F273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709441-85D2-DB43-9665-2ACC7C9F4F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0BA785-DDC9-F84B-8201-59C9AB226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A423D-CD7D-FC43-BD1E-67ECE286B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EB107-E0E4-6F4C-93DF-63A9EB329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56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53357-6D71-A444-9754-C0286FD12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CA9F12-0D5B-DB42-AF99-28A5764BC5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94B713-8FCC-974D-9451-68C2A0936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30817D-24E9-654C-8CD3-CC207C42E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BD9946-7535-3245-A1D8-786AB12B3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F5B3AB-30B9-8D4B-82EA-177FD414A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887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884526-5EFE-AD45-B6E2-AEAADA6DC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4A009-3A24-CE40-BE46-6780F04F4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C7314-5633-9C4D-A0B7-6F5FDD8B8D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BD6F-736A-794F-818D-6F7E599D2C08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83CD1-1587-0842-9D60-87B17F3548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5D7C1-E1D5-6941-BCD1-F83136418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7256C9-78CA-D449-9FFD-4398C3805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774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oo.gl/XYwuo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.gl/cNkR3C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8625" y="700899"/>
            <a:ext cx="8854751" cy="1470025"/>
          </a:xfrm>
        </p:spPr>
        <p:txBody>
          <a:bodyPr>
            <a:noAutofit/>
          </a:bodyPr>
          <a:lstStyle/>
          <a:p>
            <a:r>
              <a:rPr lang="en-US" sz="4700" b="1" dirty="0">
                <a:solidFill>
                  <a:schemeClr val="accent2">
                    <a:lumMod val="75000"/>
                  </a:schemeClr>
                </a:solidFill>
              </a:rPr>
              <a:t>CSE176e/276e:  Robotic Systems Design and Implementation</a:t>
            </a:r>
            <a:endParaRPr lang="en-US" sz="47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09800" y="2971800"/>
            <a:ext cx="7772400" cy="3276600"/>
          </a:xfrm>
        </p:spPr>
        <p:txBody>
          <a:bodyPr>
            <a:normAutofit/>
          </a:bodyPr>
          <a:lstStyle/>
          <a:p>
            <a:pPr algn="l"/>
            <a:r>
              <a:rPr lang="en-US" i="1" dirty="0"/>
              <a:t>To achieve great things, two things are needed: a plan and not quite enough time.</a:t>
            </a:r>
          </a:p>
          <a:p>
            <a:pPr algn="r"/>
            <a:r>
              <a:rPr lang="en-US" dirty="0"/>
              <a:t>--Leonard Bernstein</a:t>
            </a:r>
          </a:p>
          <a:p>
            <a:endParaRPr lang="en-US" dirty="0"/>
          </a:p>
          <a:p>
            <a:r>
              <a:rPr lang="en-US" sz="2600" dirty="0"/>
              <a:t>Homepage: </a:t>
            </a:r>
            <a:r>
              <a:rPr lang="en-US" sz="2600" dirty="0">
                <a:hlinkClick r:id="rId3"/>
              </a:rPr>
              <a:t>http://goo.gl/XYwuoy</a:t>
            </a:r>
            <a:endParaRPr lang="en-US" sz="2600" dirty="0"/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755597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Laying Out The 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Initial layout </a:t>
            </a:r>
          </a:p>
          <a:p>
            <a:pPr lvl="1"/>
            <a:r>
              <a:rPr lang="en-US" dirty="0"/>
              <a:t>Define the board outline.</a:t>
            </a:r>
          </a:p>
          <a:p>
            <a:pPr lvl="1"/>
            <a:r>
              <a:rPr lang="en-US" dirty="0"/>
              <a:t>Place your parts.</a:t>
            </a:r>
          </a:p>
          <a:p>
            <a:pPr lvl="1"/>
            <a:r>
              <a:rPr lang="en-US" dirty="0"/>
              <a:t>Route the design.</a:t>
            </a:r>
          </a:p>
          <a:p>
            <a:r>
              <a:rPr lang="en-US" dirty="0"/>
              <a:t>Peer Design Review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CDA5B7-A83B-444E-9D65-48719BBB90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30054" y="1825625"/>
            <a:ext cx="466589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941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Manufacturing The 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Your designs must be ready for manufacturing by the beginning of class on May 10</a:t>
            </a:r>
            <a:r>
              <a:rPr lang="en-US" baseline="30000" dirty="0"/>
              <a:t>th</a:t>
            </a:r>
            <a:r>
              <a:rPr lang="en-US" dirty="0"/>
              <a:t>.</a:t>
            </a:r>
          </a:p>
          <a:p>
            <a:r>
              <a:rPr lang="en-US" dirty="0"/>
              <a:t>Early tape out is possible on May 8</a:t>
            </a:r>
            <a:r>
              <a:rPr lang="en-US" baseline="30000" dirty="0"/>
              <a:t>th</a:t>
            </a:r>
            <a:r>
              <a:rPr lang="en-US" dirty="0"/>
              <a:t>.</a:t>
            </a:r>
          </a:p>
          <a:p>
            <a:r>
              <a:rPr lang="en-US" dirty="0"/>
              <a:t>It will take about a week to manufacture them.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1186EAE-8343-194B-811E-6561A40BA2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80944" y="1825625"/>
            <a:ext cx="37641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123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Assembling A PCB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Solder everything to a board</a:t>
            </a:r>
          </a:p>
          <a:p>
            <a:r>
              <a:rPr lang="en-US" dirty="0"/>
              <a:t>Install the </a:t>
            </a:r>
            <a:r>
              <a:rPr lang="en-US" dirty="0" err="1"/>
              <a:t>bootloader</a:t>
            </a:r>
            <a:endParaRPr lang="en-US" dirty="0"/>
          </a:p>
          <a:p>
            <a:r>
              <a:rPr lang="en-US" dirty="0"/>
              <a:t>Test all the board’s parts.</a:t>
            </a:r>
          </a:p>
          <a:p>
            <a:r>
              <a:rPr lang="en-US" dirty="0"/>
              <a:t>This is hard, so we will do it twice</a:t>
            </a:r>
          </a:p>
          <a:p>
            <a:pPr lvl="1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time:  Very simple board, very soon</a:t>
            </a:r>
          </a:p>
          <a:p>
            <a:pPr lvl="1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time: Your quadcopter, when it’s ready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1C9732C9-83DF-A549-B57A-F3DB27F4B3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85898" y="1825625"/>
            <a:ext cx="495420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53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the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Assemble and use all the test stand and remote</a:t>
            </a:r>
          </a:p>
          <a:p>
            <a:r>
              <a:rPr lang="en-US" dirty="0"/>
              <a:t>Get all software basics working</a:t>
            </a:r>
          </a:p>
          <a:p>
            <a:pPr lvl="1"/>
            <a:r>
              <a:rPr lang="en-US" dirty="0"/>
              <a:t>Measure gimbals</a:t>
            </a:r>
          </a:p>
          <a:p>
            <a:pPr lvl="1"/>
            <a:r>
              <a:rPr lang="en-US" dirty="0"/>
              <a:t>Measure orientation with the IMU</a:t>
            </a:r>
          </a:p>
          <a:p>
            <a:pPr lvl="1"/>
            <a:r>
              <a:rPr lang="en-US" dirty="0"/>
              <a:t>Communicate wirelessly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E5500-9D9B-8442-90F4-5A81E6369A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735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Sensing and 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Accurately measure orientation on the test stand</a:t>
            </a:r>
          </a:p>
          <a:p>
            <a:r>
              <a:rPr lang="en-US" dirty="0"/>
              <a:t>Filtering IMU output in hardware and software.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0A097B-5E47-5541-8062-86766759B8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32403"/>
            <a:ext cx="5181600" cy="293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88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PID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 one channel of PID to keep the test stand steady.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838E91-97D5-DC49-B3B2-8BB78EEE42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993534"/>
            <a:ext cx="5181600" cy="401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383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Flight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Extend PID to 3 channels</a:t>
            </a:r>
          </a:p>
          <a:p>
            <a:r>
              <a:rPr lang="en-US" dirty="0"/>
              <a:t>Implement flight control details</a:t>
            </a:r>
          </a:p>
          <a:p>
            <a:r>
              <a:rPr lang="en-US" dirty="0"/>
              <a:t>Test, adjust, tweak, debug, etc. until its flight is stable.</a:t>
            </a:r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05848F-7AE1-E74E-A91E-2809BD8AB7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178643"/>
            <a:ext cx="5181600" cy="364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089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Turn in hardware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A8A142-2A27-EB41-B65F-D58732F319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58000" y="2096294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86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Lab 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lab schedule is very aggressive</a:t>
            </a:r>
          </a:p>
          <a:p>
            <a:r>
              <a:rPr lang="en-US" dirty="0"/>
              <a:t>We start a new lab every day!</a:t>
            </a:r>
          </a:p>
          <a:p>
            <a:r>
              <a:rPr lang="en-US" dirty="0"/>
              <a:t>The early weeks there will some times be 3 labs going on at once.</a:t>
            </a:r>
          </a:p>
          <a:p>
            <a:r>
              <a:rPr lang="en-US" dirty="0"/>
              <a:t>Do not fall behind!</a:t>
            </a:r>
          </a:p>
        </p:txBody>
      </p:sp>
    </p:spTree>
    <p:extLst>
      <p:ext uri="{BB962C8B-B14F-4D97-AF65-F5344CB8AC3E}">
        <p14:creationId xmlns:p14="http://schemas.microsoft.com/office/powerpoint/2010/main" val="1638015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CE56B-4B36-0A4E-BB87-6A8E9874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BD95A84-2367-7A45-8B05-F3EC21375C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8815" y="1825625"/>
            <a:ext cx="3808071" cy="4351338"/>
          </a:xfrm>
        </p:spPr>
        <p:txBody>
          <a:bodyPr/>
          <a:lstStyle/>
          <a:p>
            <a:r>
              <a:rPr lang="en-US" dirty="0"/>
              <a:t>The lab schedule is very aggressive</a:t>
            </a:r>
          </a:p>
          <a:p>
            <a:r>
              <a:rPr lang="en-US" dirty="0"/>
              <a:t>We start a new lab every day!</a:t>
            </a:r>
          </a:p>
          <a:p>
            <a:r>
              <a:rPr lang="en-US" dirty="0"/>
              <a:t>Sometimes you will work on 3 labs at once.</a:t>
            </a:r>
          </a:p>
          <a:p>
            <a:r>
              <a:rPr lang="en-US" dirty="0"/>
              <a:t>Do not fall behind!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9D810AE9-2750-B34A-B0A5-3C565FFFC4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382601" y="9805"/>
            <a:ext cx="7809399" cy="683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80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110119"/>
            <a:ext cx="3886200" cy="31610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small quadcopter</a:t>
            </a:r>
          </a:p>
          <a:p>
            <a:pPr lvl="1"/>
            <a:r>
              <a:rPr lang="en-US" dirty="0"/>
              <a:t>In 10 weeks</a:t>
            </a:r>
          </a:p>
          <a:p>
            <a:pPr lvl="1"/>
            <a:r>
              <a:rPr lang="en-US" dirty="0"/>
              <a:t>Mostly “from scratch”</a:t>
            </a:r>
          </a:p>
          <a:p>
            <a:r>
              <a:rPr lang="en-US" dirty="0"/>
              <a:t>Learn</a:t>
            </a:r>
          </a:p>
          <a:p>
            <a:pPr lvl="1"/>
            <a:r>
              <a:rPr lang="en-US" dirty="0"/>
              <a:t>Moderately complex PCB design</a:t>
            </a:r>
          </a:p>
          <a:p>
            <a:pPr lvl="1"/>
            <a:r>
              <a:rPr lang="en-US" dirty="0"/>
              <a:t>Basic sensing and control</a:t>
            </a:r>
          </a:p>
        </p:txBody>
      </p:sp>
    </p:spTree>
    <p:extLst>
      <p:ext uri="{BB962C8B-B14F-4D97-AF65-F5344CB8AC3E}">
        <p14:creationId xmlns:p14="http://schemas.microsoft.com/office/powerpoint/2010/main" val="5175577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103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distribute lab materials via </a:t>
            </a:r>
            <a:r>
              <a:rPr lang="en-US" dirty="0" err="1"/>
              <a:t>github</a:t>
            </a:r>
            <a:r>
              <a:rPr lang="en-US" dirty="0"/>
              <a:t> classroom.</a:t>
            </a:r>
          </a:p>
          <a:p>
            <a:r>
              <a:rPr lang="en-US" dirty="0"/>
              <a:t>You’ll need a </a:t>
            </a:r>
            <a:r>
              <a:rPr lang="en-US" dirty="0" err="1"/>
              <a:t>github</a:t>
            </a:r>
            <a:r>
              <a:rPr lang="en-US" dirty="0"/>
              <a:t> account.</a:t>
            </a:r>
          </a:p>
          <a:p>
            <a:r>
              <a:rPr lang="en-US" dirty="0"/>
              <a:t>You’ll need to know how to use </a:t>
            </a:r>
            <a:r>
              <a:rPr lang="en-US" dirty="0" err="1"/>
              <a:t>git</a:t>
            </a:r>
            <a:r>
              <a:rPr lang="en-US" dirty="0"/>
              <a:t>.</a:t>
            </a:r>
          </a:p>
          <a:p>
            <a:r>
              <a:rPr lang="en-US" dirty="0"/>
              <a:t>To access the lab materials, click on the invitation link included in each lab.</a:t>
            </a:r>
          </a:p>
        </p:txBody>
      </p:sp>
    </p:spTree>
    <p:extLst>
      <p:ext uri="{BB962C8B-B14F-4D97-AF65-F5344CB8AC3E}">
        <p14:creationId xmlns:p14="http://schemas.microsoft.com/office/powerpoint/2010/main" val="21319349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Grades and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 final or exams.</a:t>
            </a:r>
          </a:p>
          <a:p>
            <a:r>
              <a:rPr lang="en-US" dirty="0"/>
              <a:t>Grading breakdown</a:t>
            </a:r>
          </a:p>
          <a:p>
            <a:pPr lvl="1"/>
            <a:r>
              <a:rPr lang="en-US" dirty="0"/>
              <a:t>50% class participation</a:t>
            </a:r>
          </a:p>
          <a:p>
            <a:pPr lvl="1"/>
            <a:r>
              <a:rPr lang="en-US" dirty="0"/>
              <a:t>50% labs</a:t>
            </a:r>
          </a:p>
        </p:txBody>
      </p:sp>
    </p:spTree>
    <p:extLst>
      <p:ext uri="{BB962C8B-B14F-4D97-AF65-F5344CB8AC3E}">
        <p14:creationId xmlns:p14="http://schemas.microsoft.com/office/powerpoint/2010/main" val="1824829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an Intensive, Hands-on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Not so much lecturing</a:t>
            </a:r>
          </a:p>
          <a:p>
            <a:r>
              <a:rPr lang="en-US" dirty="0"/>
              <a:t>Lots of doing.</a:t>
            </a:r>
          </a:p>
          <a:p>
            <a:r>
              <a:rPr lang="en-US" dirty="0"/>
              <a:t>Your Task</a:t>
            </a:r>
          </a:p>
          <a:p>
            <a:pPr lvl="1"/>
            <a:r>
              <a:rPr lang="en-US" dirty="0"/>
              <a:t>Work Hard</a:t>
            </a:r>
          </a:p>
          <a:p>
            <a:pPr lvl="1"/>
            <a:r>
              <a:rPr lang="en-US" dirty="0"/>
              <a:t>Figure stuff out</a:t>
            </a:r>
          </a:p>
          <a:p>
            <a:pPr lvl="1"/>
            <a:r>
              <a:rPr lang="en-US" dirty="0"/>
              <a:t>Take the initiative</a:t>
            </a:r>
          </a:p>
          <a:p>
            <a:r>
              <a:rPr lang="en-US" dirty="0"/>
              <a:t>Course Staff Task</a:t>
            </a:r>
          </a:p>
          <a:p>
            <a:pPr lvl="1"/>
            <a:r>
              <a:rPr lang="en-US" dirty="0"/>
              <a:t>Provide high-level guidance</a:t>
            </a:r>
          </a:p>
          <a:p>
            <a:pPr lvl="1"/>
            <a:r>
              <a:rPr lang="en-US" dirty="0"/>
              <a:t>Solve problems</a:t>
            </a:r>
          </a:p>
          <a:p>
            <a:pPr lvl="1"/>
            <a:r>
              <a:rPr lang="en-US" dirty="0"/>
              <a:t>A few lectures </a:t>
            </a:r>
          </a:p>
          <a:p>
            <a:pPr lvl="1"/>
            <a:r>
              <a:rPr lang="en-US" dirty="0"/>
              <a:t>Make sure you have what you need to succeed.</a:t>
            </a:r>
          </a:p>
        </p:txBody>
      </p:sp>
    </p:spTree>
    <p:extLst>
      <p:ext uri="{BB962C8B-B14F-4D97-AF65-F5344CB8AC3E}">
        <p14:creationId xmlns:p14="http://schemas.microsoft.com/office/powerpoint/2010/main" val="2801561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Space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will meet and work in this room (</a:t>
            </a:r>
            <a:r>
              <a:rPr lang="en-US" dirty="0" err="1"/>
              <a:t>EnVision</a:t>
            </a:r>
            <a:r>
              <a:rPr lang="en-US" dirty="0"/>
              <a:t> -- SME)</a:t>
            </a:r>
          </a:p>
          <a:p>
            <a:pPr lvl="1"/>
            <a:r>
              <a:rPr lang="en-US" dirty="0"/>
              <a:t>You must complete the responsibility contract: http://</a:t>
            </a:r>
            <a:r>
              <a:rPr lang="en-US" dirty="0" err="1"/>
              <a:t>makerspace.ucsd.edu</a:t>
            </a:r>
            <a:r>
              <a:rPr lang="en-US" dirty="0"/>
              <a:t>/access/</a:t>
            </a:r>
            <a:r>
              <a:rPr lang="en-US" dirty="0" err="1"/>
              <a:t>responsibility.php</a:t>
            </a:r>
            <a:endParaRPr lang="en-US" dirty="0"/>
          </a:p>
          <a:p>
            <a:r>
              <a:rPr lang="en-US" dirty="0"/>
              <a:t>Class:  11-12:30</a:t>
            </a:r>
          </a:p>
          <a:p>
            <a:r>
              <a:rPr lang="en-US" dirty="0"/>
              <a:t>Lab hours</a:t>
            </a:r>
          </a:p>
          <a:p>
            <a:pPr lvl="1"/>
            <a:r>
              <a:rPr lang="en-US" dirty="0"/>
              <a:t>12:30-2:00 on Tuesday and Thursday</a:t>
            </a:r>
          </a:p>
          <a:p>
            <a:pPr lvl="1"/>
            <a:r>
              <a:rPr lang="en-US" dirty="0"/>
              <a:t>Other times TBD</a:t>
            </a:r>
          </a:p>
        </p:txBody>
      </p:sp>
    </p:spTree>
    <p:extLst>
      <p:ext uri="{BB962C8B-B14F-4D97-AF65-F5344CB8AC3E}">
        <p14:creationId xmlns:p14="http://schemas.microsoft.com/office/powerpoint/2010/main" val="3308660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goal: Start testing/refining flight control software on your </a:t>
            </a:r>
            <a:r>
              <a:rPr lang="en-US" dirty="0" err="1"/>
              <a:t>quadcopter</a:t>
            </a:r>
            <a:r>
              <a:rPr lang="en-US" dirty="0"/>
              <a:t> ASAP.</a:t>
            </a:r>
          </a:p>
          <a:p>
            <a:r>
              <a:rPr lang="en-US" dirty="0"/>
              <a:t>Weeks 1-5:  Sprint to a PCB design, do preliminary software development</a:t>
            </a:r>
          </a:p>
          <a:p>
            <a:pPr lvl="1"/>
            <a:r>
              <a:rPr lang="en-US" dirty="0"/>
              <a:t>Most important date: April 30th </a:t>
            </a:r>
            <a:r>
              <a:rPr lang="mr-IN" dirty="0"/>
              <a:t>–</a:t>
            </a:r>
            <a:r>
              <a:rPr lang="en-US" dirty="0"/>
              <a:t> Board “tape out”</a:t>
            </a:r>
          </a:p>
          <a:p>
            <a:r>
              <a:rPr lang="en-US" dirty="0"/>
              <a:t>Weeks 5-10:  Software refinement, quad assembly, refinement and testing.</a:t>
            </a:r>
          </a:p>
          <a:p>
            <a:endParaRPr lang="en-US" dirty="0"/>
          </a:p>
          <a:p>
            <a:r>
              <a:rPr lang="en-US" dirty="0"/>
              <a:t>Schedule is here: </a:t>
            </a:r>
            <a:r>
              <a:rPr lang="en-US" dirty="0">
                <a:hlinkClick r:id="rId2"/>
              </a:rPr>
              <a:t>https://goo.gl/cNkR3C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682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Logistics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D4564-5A46-DE49-B271-939EC12E1F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77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will work both in groups and on your own</a:t>
            </a:r>
          </a:p>
          <a:p>
            <a:r>
              <a:rPr lang="en-US" dirty="0"/>
              <a:t>The first two Eagle labs will be on your own.</a:t>
            </a:r>
          </a:p>
          <a:p>
            <a:r>
              <a:rPr lang="en-US" dirty="0"/>
              <a:t>The rest are completed in pairs of your choosing.</a:t>
            </a:r>
          </a:p>
          <a:p>
            <a:r>
              <a:rPr lang="en-US" dirty="0"/>
              <a:t>In all cases, you can help each other out</a:t>
            </a:r>
          </a:p>
          <a:p>
            <a:pPr lvl="1"/>
            <a:r>
              <a:rPr lang="en-US" dirty="0"/>
              <a:t>No direct copying of source code, designs, etc.</a:t>
            </a:r>
          </a:p>
          <a:p>
            <a:pPr lvl="1"/>
            <a:r>
              <a:rPr lang="en-US" dirty="0"/>
              <a:t>Asking questions, etc. is great.</a:t>
            </a:r>
          </a:p>
          <a:p>
            <a:pPr lvl="1"/>
            <a:r>
              <a:rPr lang="en-US" dirty="0"/>
              <a:t>There is no curve in this class – no need to compete.</a:t>
            </a:r>
          </a:p>
        </p:txBody>
      </p:sp>
    </p:spTree>
    <p:extLst>
      <p:ext uri="{BB962C8B-B14F-4D97-AF65-F5344CB8AC3E}">
        <p14:creationId xmlns:p14="http://schemas.microsoft.com/office/powerpoint/2010/main" val="2836595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Overviews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D4564-5A46-DE49-B271-939EC12E1F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813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Eagle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Build design a simple schematic.</a:t>
            </a:r>
          </a:p>
          <a:p>
            <a:r>
              <a:rPr lang="en-US" dirty="0"/>
              <a:t>Turn it into a board design.</a:t>
            </a:r>
          </a:p>
          <a:p>
            <a:r>
              <a:rPr lang="en-US" dirty="0"/>
              <a:t>Generate manufacturing data.</a:t>
            </a:r>
          </a:p>
          <a:p>
            <a:r>
              <a:rPr lang="en-US" dirty="0"/>
              <a:t>Performance manufacturing checks.</a:t>
            </a:r>
          </a:p>
          <a:p>
            <a:r>
              <a:rPr lang="en-US" dirty="0"/>
              <a:t>Design some new parts for the Eagle library.</a:t>
            </a:r>
          </a:p>
          <a:p>
            <a:r>
              <a:rPr lang="en-US" dirty="0"/>
              <a:t>Learn to decorate your boards.</a:t>
            </a:r>
          </a:p>
          <a:p>
            <a:r>
              <a:rPr lang="en-US" dirty="0"/>
              <a:t>This is due Thursday (in </a:t>
            </a:r>
            <a:r>
              <a:rPr lang="en-US" dirty="0">
                <a:solidFill>
                  <a:srgbClr val="FF0000"/>
                </a:solidFill>
              </a:rPr>
              <a:t>36 hours!!!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EEFE8B-0468-A341-9B88-E324787EC8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99418" y="1825625"/>
            <a:ext cx="43271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823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Part Libraries in Eagle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Build some parts in Eagle</a:t>
            </a:r>
          </a:p>
          <a:p>
            <a:r>
              <a:rPr lang="en-US" dirty="0"/>
              <a:t>Learn about PCB libraries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6478BB0-1EAC-ED4D-98CF-F20C14C09D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184713"/>
            <a:ext cx="5181600" cy="363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822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Building The Quadcopter Schematic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 with a blank sheet.</a:t>
            </a:r>
          </a:p>
          <a:p>
            <a:r>
              <a:rPr lang="en-US" dirty="0"/>
              <a:t>Build the design by…</a:t>
            </a:r>
          </a:p>
          <a:p>
            <a:pPr lvl="1"/>
            <a:r>
              <a:rPr lang="en-US" dirty="0"/>
              <a:t>Looking at reference designs</a:t>
            </a:r>
          </a:p>
          <a:p>
            <a:pPr lvl="1"/>
            <a:r>
              <a:rPr lang="en-US" dirty="0"/>
              <a:t>Reading datasheets</a:t>
            </a:r>
          </a:p>
          <a:p>
            <a:pPr lvl="1"/>
            <a:r>
              <a:rPr lang="en-US" dirty="0"/>
              <a:t>Interpreting a written spec</a:t>
            </a:r>
          </a:p>
          <a:p>
            <a:pPr lvl="1"/>
            <a:r>
              <a:rPr lang="en-US" dirty="0"/>
              <a:t>Designing from scratch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4871B1-38F5-0944-8BDE-DE3C8E7FF44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90907"/>
            <a:ext cx="5181600" cy="342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231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712</Words>
  <Application>Microsoft Macintosh PowerPoint</Application>
  <PresentationFormat>Widescreen</PresentationFormat>
  <Paragraphs>122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CSE176e/276e:  Robotic Systems Design and Implementation</vt:lpstr>
      <vt:lpstr>Course Goals</vt:lpstr>
      <vt:lpstr>Course Schedule Outline</vt:lpstr>
      <vt:lpstr>Lab Logistics</vt:lpstr>
      <vt:lpstr>Teams</vt:lpstr>
      <vt:lpstr>Lab Overviews</vt:lpstr>
      <vt:lpstr>Introduction To Eagle</vt:lpstr>
      <vt:lpstr>Building Part Libraries in Eagle</vt:lpstr>
      <vt:lpstr>Building The Quadcopter Schematic</vt:lpstr>
      <vt:lpstr>Laying Out The Board</vt:lpstr>
      <vt:lpstr>Manufacturing The Board</vt:lpstr>
      <vt:lpstr>Assembling A PCB</vt:lpstr>
      <vt:lpstr>Programming the Hardware</vt:lpstr>
      <vt:lpstr>Sensing and Filtering</vt:lpstr>
      <vt:lpstr>Implementing PID</vt:lpstr>
      <vt:lpstr>Flight</vt:lpstr>
      <vt:lpstr>Cleanup</vt:lpstr>
      <vt:lpstr>The Lab Schedule</vt:lpstr>
      <vt:lpstr>Schedule</vt:lpstr>
      <vt:lpstr>Logistics</vt:lpstr>
      <vt:lpstr>Lab Materials</vt:lpstr>
      <vt:lpstr>Grades and Stuff</vt:lpstr>
      <vt:lpstr>This is an Intensive, Hands-on Class</vt:lpstr>
      <vt:lpstr>Lab Space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CSE176e/276e:  Robotic Systems Design and Implementation</dc:title>
  <dc:creator>Swanson, Steven</dc:creator>
  <cp:lastModifiedBy>Swanson, Steven</cp:lastModifiedBy>
  <cp:revision>6</cp:revision>
  <dcterms:created xsi:type="dcterms:W3CDTF">2019-02-27T04:16:39Z</dcterms:created>
  <dcterms:modified xsi:type="dcterms:W3CDTF">2019-02-27T04:44:40Z</dcterms:modified>
</cp:coreProperties>
</file>

<file path=docProps/thumbnail.jpeg>
</file>